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2" r:id="rId5"/>
    <p:sldId id="263" r:id="rId6"/>
    <p:sldId id="275" r:id="rId7"/>
    <p:sldId id="265" r:id="rId8"/>
    <p:sldId id="274" r:id="rId9"/>
    <p:sldId id="266" r:id="rId10"/>
    <p:sldId id="268" r:id="rId11"/>
    <p:sldId id="272" r:id="rId12"/>
    <p:sldId id="267" r:id="rId13"/>
    <p:sldId id="271" r:id="rId14"/>
    <p:sldId id="264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40" autoAdjust="0"/>
  </p:normalViewPr>
  <p:slideViewPr>
    <p:cSldViewPr>
      <p:cViewPr varScale="1">
        <p:scale>
          <a:sx n="80" d="100"/>
          <a:sy n="80" d="100"/>
        </p:scale>
        <p:origin x="-7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12D15-F5CE-4E20-BFD8-C9474C60B3BC}" type="datetimeFigureOut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B625-AA7C-47E1-9182-6690180945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39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015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5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72665-3667-4C50-90FF-F671B8EB4AC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71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406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660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85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9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33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33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43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975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51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63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AB625-AA7C-47E1-9182-66901809457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17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5812-54B8-46C2-BBB5-527C633F4585}" type="datetime1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H26/2/27 </a:t>
            </a:r>
            <a:r>
              <a:rPr kumimoji="1" lang="ja-JP" altLang="en-US" smtClean="0"/>
              <a:t>　教育フォーラム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電子情報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52C2-C96B-446C-BDE9-DA8EB3E3249E}" type="datetime1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H26/2/27 </a:t>
            </a:r>
            <a:r>
              <a:rPr kumimoji="1" lang="ja-JP" altLang="en-US" smtClean="0"/>
              <a:t>　教育フォーラム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電子情報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9C28-13CC-46E6-9799-7DBAC828CB0E}" type="datetime1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H26/2/27 </a:t>
            </a:r>
            <a:r>
              <a:rPr kumimoji="1" lang="ja-JP" altLang="en-US" smtClean="0"/>
              <a:t>　教育フォーラム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電子情報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A335-0493-4498-B895-AA21873DB0C6}" type="datetime1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H26/2/27 </a:t>
            </a:r>
            <a:r>
              <a:rPr kumimoji="1" lang="ja-JP" altLang="en-US" smtClean="0"/>
              <a:t>　教育フォーラム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電子情報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BFD-B21C-46D6-B5AD-735CE101AD82}" type="datetime1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H26/2/27 </a:t>
            </a:r>
            <a:r>
              <a:rPr kumimoji="1" lang="ja-JP" altLang="en-US" smtClean="0"/>
              <a:t>　教育フォーラム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電子情報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B5A9-D03D-43A5-B865-525760368184}" type="datetime1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H26/2/27 </a:t>
            </a:r>
            <a:r>
              <a:rPr kumimoji="1" lang="ja-JP" altLang="en-US" smtClean="0"/>
              <a:t>　教育フォーラム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電子情報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EB9A-3818-4D75-AD39-6D934479963E}" type="datetime1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H26/2/27 </a:t>
            </a:r>
            <a:r>
              <a:rPr kumimoji="1" lang="ja-JP" altLang="en-US" smtClean="0"/>
              <a:t>　教育フォーラム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電子情報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48D8-F72E-49C3-9514-2ECB6DC014F0}" type="datetime1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H26/2/27 </a:t>
            </a:r>
            <a:r>
              <a:rPr kumimoji="1" lang="ja-JP" altLang="en-US" smtClean="0"/>
              <a:t>　教育フォーラム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電子情報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E83-4E2B-4DF2-84FF-61F91E2DD1D0}" type="datetime1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H26/2/27 </a:t>
            </a:r>
            <a:r>
              <a:rPr kumimoji="1" lang="ja-JP" altLang="en-US" smtClean="0"/>
              <a:t>　教育フォーラム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電子情報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4568-57C4-4923-999C-8FC3239F22CE}" type="datetime1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H26/2/27 </a:t>
            </a:r>
            <a:r>
              <a:rPr kumimoji="1" lang="ja-JP" altLang="en-US" smtClean="0"/>
              <a:t>　教育フォーラム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電子情報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0588-0362-43E3-8AD9-26061B480F7D}" type="datetime1">
              <a:rPr kumimoji="1" lang="ja-JP" altLang="en-US" smtClean="0"/>
              <a:t>2015/3/24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H26/2/27 </a:t>
            </a:r>
            <a:r>
              <a:rPr kumimoji="1" lang="ja-JP" altLang="en-US" smtClean="0"/>
              <a:t>　教育フォーラム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電子情報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長期実践型インターンシップの取り組み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電子情報工学研究系</a:t>
            </a:r>
            <a:endParaRPr kumimoji="1" lang="en-US" altLang="ja-JP" dirty="0" smtClean="0"/>
          </a:p>
          <a:p>
            <a:r>
              <a:rPr lang="ja-JP" altLang="en-US" dirty="0"/>
              <a:t>小田部荘司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H27/2/24 </a:t>
            </a:r>
            <a:r>
              <a:rPr kumimoji="1" lang="ja-JP" altLang="en-US" dirty="0" smtClean="0"/>
              <a:t>　教育フォーラム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電子情報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7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</a:t>
            </a:r>
            <a:r>
              <a:rPr kumimoji="1" lang="ja-JP" altLang="en-US" dirty="0" smtClean="0"/>
              <a:t>マンガ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603117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111005" cy="4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温度で変わるコースター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028" name="Picture 4" descr="C:\Users\hp\AppData\Local\Microsoft\Windows\Temporary Internet Files\Content.IE5\8D9NEDDJ\MC9001965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8999"/>
            <a:ext cx="1773238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793438" y="4502667"/>
            <a:ext cx="2016522" cy="1943944"/>
            <a:chOff x="793438" y="4502667"/>
            <a:chExt cx="2016522" cy="1943944"/>
          </a:xfrm>
        </p:grpSpPr>
        <p:sp>
          <p:nvSpPr>
            <p:cNvPr id="8" name="円/楕円 7"/>
            <p:cNvSpPr/>
            <p:nvPr/>
          </p:nvSpPr>
          <p:spPr>
            <a:xfrm>
              <a:off x="793438" y="4502667"/>
              <a:ext cx="2016522" cy="194394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太陽 8"/>
            <p:cNvSpPr/>
            <p:nvPr/>
          </p:nvSpPr>
          <p:spPr>
            <a:xfrm>
              <a:off x="872207" y="4699214"/>
              <a:ext cx="1858984" cy="1512788"/>
            </a:xfrm>
            <a:prstGeom prst="su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657969" y="1925030"/>
            <a:ext cx="4537577" cy="1959074"/>
            <a:chOff x="3657969" y="1925030"/>
            <a:chExt cx="4537577" cy="195907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61" r="8285"/>
            <a:stretch/>
          </p:blipFill>
          <p:spPr bwMode="auto">
            <a:xfrm>
              <a:off x="5724128" y="2312479"/>
              <a:ext cx="1954924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右矢印 5"/>
            <p:cNvSpPr/>
            <p:nvPr/>
          </p:nvSpPr>
          <p:spPr>
            <a:xfrm>
              <a:off x="3657969" y="2541639"/>
              <a:ext cx="1828062" cy="1113304"/>
            </a:xfrm>
            <a:prstGeom prst="rightArrow">
              <a:avLst>
                <a:gd name="adj1" fmla="val 50000"/>
                <a:gd name="adj2" fmla="val 8681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803049" y="1925030"/>
              <a:ext cx="13924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0070C0"/>
                  </a:solidFill>
                </a:rPr>
                <a:t>COLD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3657969" y="4483636"/>
            <a:ext cx="4153341" cy="1943944"/>
            <a:chOff x="3657969" y="4483636"/>
            <a:chExt cx="4153341" cy="1943944"/>
          </a:xfrm>
        </p:grpSpPr>
        <p:sp>
          <p:nvSpPr>
            <p:cNvPr id="14" name="円/楕円 13"/>
            <p:cNvSpPr/>
            <p:nvPr/>
          </p:nvSpPr>
          <p:spPr>
            <a:xfrm>
              <a:off x="5794788" y="4483636"/>
              <a:ext cx="2016522" cy="194394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月 9"/>
            <p:cNvSpPr/>
            <p:nvPr/>
          </p:nvSpPr>
          <p:spPr>
            <a:xfrm>
              <a:off x="6335146" y="4830575"/>
              <a:ext cx="935806" cy="1250066"/>
            </a:xfrm>
            <a:prstGeom prst="mo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右矢印 16"/>
            <p:cNvSpPr/>
            <p:nvPr/>
          </p:nvSpPr>
          <p:spPr>
            <a:xfrm>
              <a:off x="3657969" y="4898956"/>
              <a:ext cx="1828062" cy="1113304"/>
            </a:xfrm>
            <a:prstGeom prst="rightArrow">
              <a:avLst>
                <a:gd name="adj1" fmla="val 50000"/>
                <a:gd name="adj2" fmla="val 8681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 rot="20842102">
            <a:off x="1583129" y="3162490"/>
            <a:ext cx="583832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6000" b="1" dirty="0" smtClean="0"/>
              <a:t>温度が変化</a:t>
            </a:r>
            <a:endParaRPr kumimoji="1" lang="en-US" altLang="ja-JP" sz="6000" b="1" dirty="0" smtClean="0"/>
          </a:p>
          <a:p>
            <a:r>
              <a:rPr lang="ja-JP" altLang="en-US" sz="6000" b="1" dirty="0" smtClean="0"/>
              <a:t>⇒模様</a:t>
            </a:r>
            <a:r>
              <a:rPr kumimoji="1" lang="ja-JP" altLang="en-US" sz="6000" b="1" dirty="0" smtClean="0"/>
              <a:t>が変わる</a:t>
            </a:r>
            <a:endParaRPr kumimoji="1" lang="ja-JP" altLang="en-US" sz="60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1794" y="1925029"/>
            <a:ext cx="1140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FF0000"/>
                </a:solidFill>
              </a:rPr>
              <a:t>HOT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新入生用の飯塚マップ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2050" name="Picture 2" descr="Z:\yano\soturon\figs\0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99"/>
            <a:ext cx="2952328" cy="463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yano\soturon\figs\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7148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067944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/>
              <a:t>http://aquarius10.cse.kyutech.ac.jp/~</a:t>
            </a:r>
            <a:r>
              <a:rPr lang="en-US" altLang="ja-JP" dirty="0" smtClean="0"/>
              <a:t>yano/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5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学生の気づき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他の講義では学べないことが学べた</a:t>
            </a:r>
            <a:endParaRPr kumimoji="1" lang="en-US" altLang="ja-JP" dirty="0" smtClean="0"/>
          </a:p>
          <a:p>
            <a:r>
              <a:rPr lang="ja-JP" altLang="en-US" dirty="0"/>
              <a:t>目標</a:t>
            </a:r>
            <a:r>
              <a:rPr lang="ja-JP" altLang="en-US" dirty="0" smtClean="0"/>
              <a:t>が曖昧でも決まると、進み始める</a:t>
            </a:r>
            <a:endParaRPr lang="en-US" altLang="ja-JP" dirty="0" smtClean="0"/>
          </a:p>
          <a:p>
            <a:r>
              <a:rPr kumimoji="1" lang="ja-JP" altLang="en-US" dirty="0"/>
              <a:t>大人</a:t>
            </a:r>
            <a:r>
              <a:rPr kumimoji="1" lang="ja-JP" altLang="en-US" dirty="0" smtClean="0"/>
              <a:t>と多く話す機会があった</a:t>
            </a:r>
            <a:endParaRPr kumimoji="1" lang="en-US" altLang="ja-JP" dirty="0" smtClean="0"/>
          </a:p>
          <a:p>
            <a:r>
              <a:rPr lang="ja-JP" altLang="en-US" dirty="0"/>
              <a:t>動き始める</a:t>
            </a:r>
            <a:r>
              <a:rPr lang="ja-JP" altLang="en-US" dirty="0" smtClean="0"/>
              <a:t>と、自由に</a:t>
            </a:r>
            <a:r>
              <a:rPr lang="ja-JP" altLang="en-US" dirty="0"/>
              <a:t>できた</a:t>
            </a:r>
            <a:endParaRPr lang="en-US" altLang="ja-JP" dirty="0" smtClean="0"/>
          </a:p>
          <a:p>
            <a:r>
              <a:rPr kumimoji="1" lang="ja-JP" altLang="en-US" dirty="0"/>
              <a:t>試行錯誤</a:t>
            </a:r>
            <a:r>
              <a:rPr kumimoji="1" lang="ja-JP" altLang="en-US" dirty="0" smtClean="0"/>
              <a:t>することが大切</a:t>
            </a:r>
            <a:endParaRPr kumimoji="1" lang="en-US" altLang="ja-JP" dirty="0" smtClean="0"/>
          </a:p>
          <a:p>
            <a:r>
              <a:rPr lang="ja-JP" altLang="en-US" dirty="0"/>
              <a:t>予定</a:t>
            </a:r>
            <a:r>
              <a:rPr lang="ja-JP" altLang="en-US" dirty="0" smtClean="0"/>
              <a:t>はころころ変わる</a:t>
            </a:r>
            <a:endParaRPr lang="en-US" altLang="ja-JP" dirty="0" smtClean="0"/>
          </a:p>
          <a:p>
            <a:r>
              <a:rPr kumimoji="1" lang="ja-JP" altLang="en-US" dirty="0"/>
              <a:t>意見</a:t>
            </a:r>
            <a:r>
              <a:rPr kumimoji="1" lang="ja-JP" altLang="en-US" dirty="0" smtClean="0"/>
              <a:t>の矛盾がどんどんでてくる</a:t>
            </a:r>
            <a:endParaRPr kumimoji="1" lang="en-US" altLang="ja-JP" dirty="0" smtClean="0"/>
          </a:p>
          <a:p>
            <a:r>
              <a:rPr lang="ja-JP" altLang="en-US" dirty="0" smtClean="0"/>
              <a:t>「見える化」が大切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81128"/>
            <a:ext cx="1737577" cy="1472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24" y="2780928"/>
            <a:ext cx="1920017" cy="1410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6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まとめと検討事項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80274"/>
              </p:ext>
            </p:extLst>
          </p:nvPr>
        </p:nvGraphicFramePr>
        <p:xfrm>
          <a:off x="323528" y="1484784"/>
          <a:ext cx="8496944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246"/>
                <a:gridCol w="878994"/>
                <a:gridCol w="2998264"/>
                <a:gridCol w="3960440"/>
              </a:tblGrid>
              <a:tr h="792848">
                <a:tc rowSpan="2"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r>
                        <a:rPr kumimoji="1" lang="ja-JP" altLang="en-US" sz="2400" dirty="0" smtClean="0"/>
                        <a:t>年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前期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rgbClr val="0070C0"/>
                          </a:solidFill>
                        </a:rPr>
                        <a:t>電子情報工学入門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</a:t>
                      </a:r>
                      <a:r>
                        <a:rPr kumimoji="1" lang="ja-JP" altLang="en-US" sz="2400" baseline="0" dirty="0" smtClean="0"/>
                        <a:t> 研究紹介（オムニバス）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・ 「安全の手引き」</a:t>
                      </a:r>
                      <a:r>
                        <a:rPr kumimoji="1" lang="ja-JP" altLang="en-US" sz="2400" baseline="0" dirty="0" smtClean="0"/>
                        <a:t> </a:t>
                      </a:r>
                      <a:r>
                        <a:rPr kumimoji="1" lang="ja-JP" altLang="en-US" sz="2400" dirty="0" smtClean="0"/>
                        <a:t>プレゼン</a:t>
                      </a:r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0471">
                <a:tc vMerge="1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後期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情報工学基礎実験　Ｉ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71">
                <a:tc rowSpan="2"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r>
                        <a:rPr kumimoji="1" lang="ja-JP" altLang="en-US" sz="2400" dirty="0" smtClean="0"/>
                        <a:t>年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前期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情報工学基礎実験　ＩＩ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0471">
                <a:tc vMerge="1">
                  <a:txBody>
                    <a:bodyPr/>
                    <a:lstStyle/>
                    <a:p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後期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電子情報工学実験　Ｉ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71">
                <a:tc rowSpan="3"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r>
                        <a:rPr kumimoji="1" lang="ja-JP" altLang="en-US" sz="2400" dirty="0" smtClean="0"/>
                        <a:t>年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tx1"/>
                          </a:solidFill>
                        </a:rPr>
                        <a:t>前期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電子情報工学実験　ＩＩ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 smtClean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8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rgbClr val="0070C0"/>
                          </a:solidFill>
                        </a:rPr>
                        <a:t>電子情報セミナー　Ｉ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</a:t>
                      </a:r>
                      <a:r>
                        <a:rPr kumimoji="1" lang="ja-JP" altLang="en-US" sz="2400" baseline="0" dirty="0" smtClean="0"/>
                        <a:t> 日本語の読解力、表現力、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　発表能力の訓練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92848">
                <a:tc vMerge="1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後期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rgbClr val="FF0000"/>
                          </a:solidFill>
                        </a:rPr>
                        <a:t>電子情報セミナー　ＩＩ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rgbClr val="FF0000"/>
                          </a:solidFill>
                        </a:rPr>
                        <a:t>・</a:t>
                      </a:r>
                      <a:r>
                        <a:rPr kumimoji="1" lang="ja-JP" altLang="en-US" sz="2400" baseline="0" dirty="0" smtClean="0">
                          <a:solidFill>
                            <a:srgbClr val="FF0000"/>
                          </a:solidFill>
                        </a:rPr>
                        <a:t> 各分野のグループ実習、</a:t>
                      </a:r>
                      <a:endParaRPr kumimoji="1" lang="en-US" altLang="ja-JP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kumimoji="1" lang="ja-JP" altLang="en-US" sz="2400" baseline="0" dirty="0" smtClean="0">
                          <a:solidFill>
                            <a:srgbClr val="FF0000"/>
                          </a:solidFill>
                        </a:rPr>
                        <a:t>柔軟な留学</a:t>
                      </a:r>
                      <a:r>
                        <a:rPr kumimoji="1" lang="en-US" altLang="ja-JP" sz="2400" baseline="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kumimoji="1" lang="ja-JP" altLang="en-US" sz="2400" baseline="0" dirty="0" smtClean="0">
                          <a:solidFill>
                            <a:srgbClr val="FF0000"/>
                          </a:solidFill>
                        </a:rPr>
                        <a:t>学外活動の受皿</a:t>
                      </a:r>
                      <a:r>
                        <a:rPr kumimoji="1" lang="ja-JP" altLang="en-US" sz="2400" baseline="0" dirty="0" smtClean="0"/>
                        <a:t>　</a:t>
                      </a:r>
                      <a:endParaRPr kumimoji="1" lang="en-US" altLang="ja-JP" sz="24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r>
                        <a:rPr kumimoji="1" lang="ja-JP" altLang="en-US" sz="2400" dirty="0" smtClean="0"/>
                        <a:t>年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卒業研究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31640" y="1412776"/>
            <a:ext cx="6912768" cy="1872208"/>
          </a:xfrm>
          <a:solidFill>
            <a:schemeClr val="bg1"/>
          </a:solidFill>
          <a:ln w="57150">
            <a:solidFill>
              <a:srgbClr val="FF0000"/>
            </a:solidFill>
          </a:ln>
          <a:effectLst/>
        </p:spPr>
        <p:txBody>
          <a:bodyPr>
            <a:normAutofit/>
          </a:bodyPr>
          <a:lstStyle/>
          <a:p>
            <a:r>
              <a:rPr lang="ja-JP" altLang="en-US" sz="2400" dirty="0"/>
              <a:t>長期実践型</a:t>
            </a:r>
            <a:r>
              <a:rPr lang="ja-JP" altLang="en-US" sz="2400" dirty="0" smtClean="0"/>
              <a:t>インターンシップを「電子情報工学セミナー</a:t>
            </a:r>
            <a:r>
              <a:rPr lang="en-US" altLang="ja-JP" sz="2400" dirty="0" smtClean="0"/>
              <a:t>II</a:t>
            </a:r>
            <a:r>
              <a:rPr lang="ja-JP" altLang="en-US" sz="2400" smtClean="0"/>
              <a:t>」を利用して実施している。</a:t>
            </a:r>
            <a:endParaRPr kumimoji="1" lang="en-US" altLang="ja-JP" sz="2400" smtClean="0"/>
          </a:p>
          <a:p>
            <a:r>
              <a:rPr kumimoji="1" lang="ja-JP" altLang="en-US" sz="2400" dirty="0" smtClean="0"/>
              <a:t>学生が主体的に</a:t>
            </a:r>
            <a:r>
              <a:rPr lang="ja-JP" altLang="en-US" sz="2400" dirty="0"/>
              <a:t>動くこと</a:t>
            </a:r>
            <a:r>
              <a:rPr lang="ja-JP" altLang="en-US" sz="2400" dirty="0" smtClean="0"/>
              <a:t>で、これまでにない気づきがある。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 smtClean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331640" y="4077072"/>
            <a:ext cx="6912768" cy="18002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300" dirty="0"/>
              <a:t>検討事項</a:t>
            </a:r>
            <a:endParaRPr lang="en-US" altLang="ja-JP" sz="3300" dirty="0" smtClean="0"/>
          </a:p>
          <a:p>
            <a:pPr lvl="1"/>
            <a:r>
              <a:rPr lang="ja-JP" altLang="en-US" dirty="0" smtClean="0"/>
              <a:t>継続的に実施する仕組み</a:t>
            </a:r>
            <a:endParaRPr lang="en-US" altLang="ja-JP" dirty="0" smtClean="0"/>
          </a:p>
          <a:p>
            <a:pPr lvl="1"/>
            <a:r>
              <a:rPr lang="ja-JP" altLang="en-US" dirty="0"/>
              <a:t>地元企業</a:t>
            </a:r>
            <a:r>
              <a:rPr lang="ja-JP" altLang="en-US" dirty="0" smtClean="0"/>
              <a:t>の参加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03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電子情報工学科の実験実習科目体系</a:t>
            </a:r>
            <a:endParaRPr kumimoji="1" lang="ja-JP" altLang="en-US" sz="36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39728"/>
              </p:ext>
            </p:extLst>
          </p:nvPr>
        </p:nvGraphicFramePr>
        <p:xfrm>
          <a:off x="323528" y="1410425"/>
          <a:ext cx="8496944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246"/>
                <a:gridCol w="878994"/>
                <a:gridCol w="2998264"/>
                <a:gridCol w="3960440"/>
              </a:tblGrid>
              <a:tr h="792848">
                <a:tc rowSpan="2"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1</a:t>
                      </a:r>
                      <a:r>
                        <a:rPr kumimoji="1" lang="ja-JP" altLang="en-US" sz="2400" dirty="0" smtClean="0"/>
                        <a:t>年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前期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rgbClr val="0070C0"/>
                          </a:solidFill>
                        </a:rPr>
                        <a:t>電子情報工学入門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</a:t>
                      </a:r>
                      <a:r>
                        <a:rPr kumimoji="1" lang="ja-JP" altLang="en-US" sz="2400" baseline="0" dirty="0" smtClean="0"/>
                        <a:t> 研究紹介（オムニバス）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・ 「安全の手引き」</a:t>
                      </a:r>
                      <a:r>
                        <a:rPr kumimoji="1" lang="ja-JP" altLang="en-US" sz="2400" baseline="0" dirty="0" smtClean="0"/>
                        <a:t> </a:t>
                      </a:r>
                      <a:r>
                        <a:rPr kumimoji="1" lang="ja-JP" altLang="en-US" sz="2400" dirty="0" smtClean="0"/>
                        <a:t>プレゼン</a:t>
                      </a:r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0471">
                <a:tc vMerge="1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後期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情報工学基礎実験　Ｉ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71">
                <a:tc rowSpan="2"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2</a:t>
                      </a:r>
                      <a:r>
                        <a:rPr kumimoji="1" lang="ja-JP" altLang="en-US" sz="2400" dirty="0" smtClean="0"/>
                        <a:t>年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前期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情報工学基礎実験　ＩＩ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0471">
                <a:tc vMerge="1">
                  <a:txBody>
                    <a:bodyPr/>
                    <a:lstStyle/>
                    <a:p>
                      <a:endParaRPr kumimoji="1" lang="ja-JP" alt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後期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電子情報工学実験　Ｉ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471">
                <a:tc rowSpan="3"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3</a:t>
                      </a:r>
                      <a:r>
                        <a:rPr kumimoji="1" lang="ja-JP" altLang="en-US" sz="2400" dirty="0" smtClean="0"/>
                        <a:t>年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24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前期</a:t>
                      </a:r>
                      <a:endParaRPr kumimoji="1" lang="ja-JP" altLang="en-US" sz="24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電子情報工学実験　ＩＩ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 smtClean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8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rgbClr val="0070C0"/>
                          </a:solidFill>
                        </a:rPr>
                        <a:t>電子情報セミナー　Ｉ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</a:t>
                      </a:r>
                      <a:r>
                        <a:rPr kumimoji="1" lang="ja-JP" altLang="en-US" sz="2400" baseline="0" dirty="0" smtClean="0"/>
                        <a:t> 日本語の読解力、表現力、</a:t>
                      </a:r>
                      <a:endParaRPr kumimoji="1" lang="en-US" altLang="ja-JP" sz="2400" dirty="0" smtClean="0"/>
                    </a:p>
                    <a:p>
                      <a:r>
                        <a:rPr kumimoji="1" lang="ja-JP" altLang="en-US" sz="2400" dirty="0" smtClean="0"/>
                        <a:t>　発表能力の訓練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92848">
                <a:tc vMerge="1"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後期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rgbClr val="FF0000"/>
                          </a:solidFill>
                        </a:rPr>
                        <a:t>電子情報セミナー　ＩＩ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/>
                        <a:t>・</a:t>
                      </a:r>
                      <a:r>
                        <a:rPr kumimoji="1" lang="ja-JP" altLang="en-US" sz="2400" baseline="0" dirty="0" smtClean="0"/>
                        <a:t> 各分野のグループ実習、</a:t>
                      </a:r>
                      <a:endParaRPr kumimoji="1" lang="en-US" altLang="ja-JP" sz="2400" baseline="0" dirty="0" smtClean="0"/>
                    </a:p>
                    <a:p>
                      <a:r>
                        <a:rPr kumimoji="1" lang="ja-JP" altLang="en-US" sz="2400" baseline="0" dirty="0" smtClean="0"/>
                        <a:t>　プレゼン　</a:t>
                      </a:r>
                      <a:endParaRPr kumimoji="1" lang="en-US" altLang="ja-JP" sz="24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4</a:t>
                      </a:r>
                      <a:r>
                        <a:rPr kumimoji="1" lang="ja-JP" altLang="en-US" sz="2400" dirty="0" smtClean="0"/>
                        <a:t>年</a:t>
                      </a:r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卒業研究</a:t>
                      </a:r>
                      <a:endParaRPr kumimoji="1" lang="ja-JP" altLang="en-US" sz="24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7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3</a:t>
            </a:r>
            <a:r>
              <a:rPr lang="ja-JP" altLang="en-US" sz="4000" dirty="0" smtClean="0"/>
              <a:t>年後期「</a:t>
            </a:r>
            <a:r>
              <a:rPr lang="ja-JP" altLang="en-US" sz="4000" dirty="0"/>
              <a:t>電子情報</a:t>
            </a:r>
            <a:r>
              <a:rPr lang="ja-JP" altLang="en-US" sz="4000" dirty="0" smtClean="0"/>
              <a:t>セミナー ＩＩ</a:t>
            </a:r>
            <a:r>
              <a:rPr lang="ja-JP" altLang="en-US" sz="4000" dirty="0"/>
              <a:t>」の主旨</a:t>
            </a:r>
            <a:endParaRPr lang="ja-JP" altLang="en-US" sz="4000" dirty="0" smtClean="0"/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4437112"/>
            <a:ext cx="8352928" cy="193109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ja-JP" sz="2900" dirty="0" smtClean="0">
                <a:solidFill>
                  <a:srgbClr val="0070C0"/>
                </a:solidFill>
              </a:rPr>
              <a:t>JABEE</a:t>
            </a:r>
            <a:r>
              <a:rPr lang="ja-JP" altLang="en-US" sz="2900" dirty="0" smtClean="0">
                <a:solidFill>
                  <a:srgbClr val="0070C0"/>
                </a:solidFill>
              </a:rPr>
              <a:t> 「グループ学習」「コミュニケーション能力」</a:t>
            </a:r>
            <a:r>
              <a:rPr lang="en-US" altLang="ja-JP" sz="2900" dirty="0">
                <a:solidFill>
                  <a:srgbClr val="0070C0"/>
                </a:solidFill>
              </a:rPr>
              <a:t/>
            </a:r>
            <a:br>
              <a:rPr lang="en-US" altLang="ja-JP" sz="2900" dirty="0">
                <a:solidFill>
                  <a:srgbClr val="0070C0"/>
                </a:solidFill>
              </a:rPr>
            </a:br>
            <a:r>
              <a:rPr lang="ja-JP" altLang="en-US" sz="2900" dirty="0" smtClean="0">
                <a:solidFill>
                  <a:srgbClr val="0070C0"/>
                </a:solidFill>
              </a:rPr>
              <a:t>「プレゼン能力」「継続的学習」の担保</a:t>
            </a:r>
            <a:endParaRPr lang="en-US" altLang="ja-JP" sz="29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900" dirty="0"/>
              <a:t>　</a:t>
            </a:r>
            <a:r>
              <a:rPr lang="ja-JP" altLang="en-US" sz="2900" dirty="0" smtClean="0"/>
              <a:t>　　とともに、</a:t>
            </a:r>
            <a:r>
              <a:rPr lang="ja-JP" altLang="en-US" sz="2900" dirty="0" smtClean="0">
                <a:solidFill>
                  <a:srgbClr val="FF0000"/>
                </a:solidFill>
              </a:rPr>
              <a:t>「卒業研究」の研究室調査、適性確認</a:t>
            </a:r>
            <a:endParaRPr lang="en-US" altLang="ja-JP" sz="2900" dirty="0" smtClean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738378" y="1412776"/>
            <a:ext cx="547738" cy="1785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anchor="ctr"/>
          <a:lstStyle/>
          <a:p>
            <a:pPr algn="ctr">
              <a:defRPr/>
            </a:pPr>
            <a:r>
              <a:rPr lang="ja-JP" altLang="en-US" sz="1400" b="1" dirty="0">
                <a:solidFill>
                  <a:schemeClr val="tx1"/>
                </a:solidFill>
              </a:rPr>
              <a:t>エレクトロニクス</a:t>
            </a:r>
          </a:p>
        </p:txBody>
      </p:sp>
      <p:sp>
        <p:nvSpPr>
          <p:cNvPr id="19" name="右矢印 18"/>
          <p:cNvSpPr/>
          <p:nvPr/>
        </p:nvSpPr>
        <p:spPr>
          <a:xfrm>
            <a:off x="2214563" y="2127152"/>
            <a:ext cx="428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3429000" y="2127152"/>
            <a:ext cx="3571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四角形吹き出し 23"/>
          <p:cNvSpPr/>
          <p:nvPr/>
        </p:nvSpPr>
        <p:spPr>
          <a:xfrm>
            <a:off x="1119187" y="3356992"/>
            <a:ext cx="2595563" cy="943655"/>
          </a:xfrm>
          <a:prstGeom prst="wedgeRectCallout">
            <a:avLst>
              <a:gd name="adj1" fmla="val 17697"/>
              <a:gd name="adj2" fmla="val -686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ja-JP" altLang="en-US" sz="2000" dirty="0" smtClean="0">
                <a:solidFill>
                  <a:schemeClr val="tx1"/>
                </a:solidFill>
              </a:rPr>
              <a:t>一か月</a:t>
            </a:r>
            <a:r>
              <a:rPr lang="en-US" altLang="ja-JP" sz="2000" dirty="0">
                <a:solidFill>
                  <a:schemeClr val="tx1"/>
                </a:solidFill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</a:rPr>
              <a:t>・</a:t>
            </a:r>
            <a:r>
              <a:rPr lang="ja-JP" altLang="en-US" sz="2000" dirty="0">
                <a:solidFill>
                  <a:schemeClr val="tx1"/>
                </a:solidFill>
              </a:rPr>
              <a:t>調査</a:t>
            </a:r>
            <a:endParaRPr lang="en-US" altLang="ja-JP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2000" dirty="0" smtClean="0">
                <a:solidFill>
                  <a:schemeClr val="tx1"/>
                </a:solidFill>
              </a:rPr>
              <a:t>           </a:t>
            </a:r>
            <a:r>
              <a:rPr lang="en-US" altLang="ja-JP" sz="2000" dirty="0" smtClean="0">
                <a:solidFill>
                  <a:schemeClr val="tx1"/>
                </a:solidFill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</a:rPr>
              <a:t>・</a:t>
            </a:r>
            <a:r>
              <a:rPr lang="ja-JP" altLang="en-US" sz="2000" dirty="0">
                <a:solidFill>
                  <a:schemeClr val="tx1"/>
                </a:solidFill>
              </a:rPr>
              <a:t>実習</a:t>
            </a:r>
            <a:r>
              <a:rPr lang="en-US" altLang="ja-JP" sz="2000" dirty="0">
                <a:solidFill>
                  <a:schemeClr val="tx1"/>
                </a:solidFill>
              </a:rPr>
              <a:t>/</a:t>
            </a:r>
            <a:r>
              <a:rPr lang="ja-JP" altLang="en-US" sz="2000" dirty="0">
                <a:solidFill>
                  <a:schemeClr val="tx1"/>
                </a:solidFill>
              </a:rPr>
              <a:t>実験</a:t>
            </a:r>
            <a:endParaRPr lang="en-US" altLang="ja-JP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ja-JP" altLang="en-US" sz="2000" dirty="0" smtClean="0">
                <a:solidFill>
                  <a:schemeClr val="tx1"/>
                </a:solidFill>
              </a:rPr>
              <a:t>       </a:t>
            </a:r>
            <a:r>
              <a:rPr lang="en-US" altLang="ja-JP" sz="2000" dirty="0" smtClean="0">
                <a:solidFill>
                  <a:schemeClr val="tx1"/>
                </a:solidFill>
              </a:rPr>
              <a:t>	</a:t>
            </a:r>
            <a:r>
              <a:rPr lang="ja-JP" altLang="en-US" sz="2000" dirty="0" smtClean="0">
                <a:solidFill>
                  <a:schemeClr val="tx1"/>
                </a:solidFill>
              </a:rPr>
              <a:t>・</a:t>
            </a:r>
            <a:r>
              <a:rPr lang="ja-JP" altLang="en-US" sz="2000" dirty="0">
                <a:solidFill>
                  <a:schemeClr val="tx1"/>
                </a:solidFill>
              </a:rPr>
              <a:t>報告</a:t>
            </a:r>
          </a:p>
        </p:txBody>
      </p:sp>
      <p:sp>
        <p:nvSpPr>
          <p:cNvPr id="23" name="右矢印 22"/>
          <p:cNvSpPr/>
          <p:nvPr/>
        </p:nvSpPr>
        <p:spPr>
          <a:xfrm>
            <a:off x="6143625" y="2127152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177" name="テキスト ボックス 24"/>
          <p:cNvSpPr txBox="1">
            <a:spLocks noChangeArrowheads="1"/>
          </p:cNvSpPr>
          <p:nvPr/>
        </p:nvSpPr>
        <p:spPr bwMode="auto">
          <a:xfrm>
            <a:off x="6810375" y="1698527"/>
            <a:ext cx="2119313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/>
              <a:t>・総合知識の体得</a:t>
            </a:r>
            <a:endParaRPr lang="en-US" altLang="ja-JP" sz="2000"/>
          </a:p>
          <a:p>
            <a:pPr eaLnBrk="1" hangingPunct="1"/>
            <a:r>
              <a:rPr lang="ja-JP" altLang="en-US" sz="2000"/>
              <a:t>・卒研（専門）決定</a:t>
            </a:r>
            <a:endParaRPr lang="en-US" altLang="ja-JP" sz="2000"/>
          </a:p>
          <a:p>
            <a:pPr eaLnBrk="1" hangingPunct="1"/>
            <a:r>
              <a:rPr lang="ja-JP" altLang="en-US" sz="2000"/>
              <a:t>・進学</a:t>
            </a:r>
            <a:r>
              <a:rPr lang="en-US" altLang="ja-JP" sz="2000"/>
              <a:t>/</a:t>
            </a:r>
            <a:r>
              <a:rPr lang="ja-JP" altLang="en-US" sz="2000"/>
              <a:t>就職など</a:t>
            </a:r>
            <a:endParaRPr lang="en-US" altLang="ja-JP" sz="2000"/>
          </a:p>
          <a:p>
            <a:pPr eaLnBrk="1" hangingPunct="1"/>
            <a:r>
              <a:rPr lang="ja-JP" altLang="en-US" sz="2000"/>
              <a:t>　進路決定</a:t>
            </a:r>
          </a:p>
        </p:txBody>
      </p:sp>
      <p:pic>
        <p:nvPicPr>
          <p:cNvPr id="7178" name="Picture 2" descr="C:\Users\kawahara\AppData\Local\Microsoft\Windows\Temporary Internet Files\Content.IE5\VVYAAZDS\MPj042212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98527"/>
            <a:ext cx="19526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3938582" y="1484214"/>
            <a:ext cx="609652" cy="17049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anchor="ctr"/>
          <a:lstStyle/>
          <a:p>
            <a:pPr algn="ctr">
              <a:defRPr/>
            </a:pPr>
            <a:r>
              <a:rPr lang="ja-JP" altLang="en-US" sz="1400" b="1" dirty="0" smtClean="0">
                <a:solidFill>
                  <a:schemeClr val="tx1"/>
                </a:solidFill>
              </a:rPr>
              <a:t>コンピュータ・</a:t>
            </a:r>
            <a:r>
              <a:rPr lang="en-US" altLang="ja-JP" sz="1400" b="1" dirty="0" smtClean="0">
                <a:solidFill>
                  <a:schemeClr val="tx1"/>
                </a:solidFill>
              </a:rPr>
              <a:t>LSI</a:t>
            </a:r>
            <a:endParaRPr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286380" y="1484214"/>
            <a:ext cx="609652" cy="170498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anchor="ctr"/>
          <a:lstStyle/>
          <a:p>
            <a:pPr algn="ctr">
              <a:defRPr/>
            </a:pPr>
            <a:r>
              <a:rPr lang="ja-JP" altLang="en-US" sz="1400" b="1" dirty="0">
                <a:solidFill>
                  <a:schemeClr val="tx1"/>
                </a:solidFill>
              </a:rPr>
              <a:t>ネットワーク・システム</a:t>
            </a:r>
          </a:p>
        </p:txBody>
      </p:sp>
      <p:sp>
        <p:nvSpPr>
          <p:cNvPr id="28" name="右矢印 27"/>
          <p:cNvSpPr/>
          <p:nvPr/>
        </p:nvSpPr>
        <p:spPr>
          <a:xfrm>
            <a:off x="4714875" y="2127152"/>
            <a:ext cx="3571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182" name="テキスト ボックス 28"/>
          <p:cNvSpPr txBox="1">
            <a:spLocks noChangeArrowheads="1"/>
          </p:cNvSpPr>
          <p:nvPr/>
        </p:nvSpPr>
        <p:spPr bwMode="auto">
          <a:xfrm>
            <a:off x="4429125" y="3284984"/>
            <a:ext cx="4286250" cy="10156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dirty="0"/>
              <a:t>・</a:t>
            </a:r>
            <a:r>
              <a:rPr lang="en-US" altLang="ja-JP" sz="2000" dirty="0"/>
              <a:t>1</a:t>
            </a:r>
            <a:r>
              <a:rPr lang="ja-JP" altLang="en-US" sz="2000" dirty="0"/>
              <a:t>グループ</a:t>
            </a:r>
            <a:r>
              <a:rPr lang="en-US" altLang="ja-JP" sz="2000" dirty="0"/>
              <a:t>5</a:t>
            </a:r>
            <a:r>
              <a:rPr lang="ja-JP" altLang="en-US" sz="2000" dirty="0"/>
              <a:t>～</a:t>
            </a:r>
            <a:r>
              <a:rPr lang="en-US" altLang="ja-JP" sz="2000" dirty="0"/>
              <a:t>6</a:t>
            </a:r>
            <a:r>
              <a:rPr lang="ja-JP" altLang="en-US" sz="2000" dirty="0"/>
              <a:t>名で受講</a:t>
            </a:r>
            <a:endParaRPr lang="en-US" altLang="ja-JP" sz="2000" dirty="0"/>
          </a:p>
          <a:p>
            <a:pPr eaLnBrk="1" hangingPunct="1"/>
            <a:r>
              <a:rPr lang="ja-JP" altLang="en-US" sz="2000" dirty="0"/>
              <a:t>・</a:t>
            </a:r>
            <a:r>
              <a:rPr lang="en-US" altLang="ja-JP" sz="2000" dirty="0"/>
              <a:t>3</a:t>
            </a:r>
            <a:r>
              <a:rPr lang="ja-JP" altLang="en-US" sz="2000" dirty="0"/>
              <a:t>分野全て受講・合格で単位修得</a:t>
            </a:r>
            <a:endParaRPr lang="en-US" altLang="ja-JP" sz="2000" dirty="0"/>
          </a:p>
          <a:p>
            <a:pPr eaLnBrk="1" hangingPunct="1"/>
            <a:r>
              <a:rPr lang="en-US" altLang="ja-JP" sz="2000" dirty="0" smtClean="0"/>
              <a:t>   ※ </a:t>
            </a:r>
            <a:r>
              <a:rPr lang="ja-JP" altLang="en-US" sz="2000" dirty="0" smtClean="0"/>
              <a:t>各分野</a:t>
            </a:r>
            <a:r>
              <a:rPr lang="en-US" altLang="ja-JP" sz="2000" dirty="0" smtClean="0"/>
              <a:t>1</a:t>
            </a:r>
            <a:r>
              <a:rPr lang="ja-JP" altLang="en-US" sz="2000" dirty="0" err="1" smtClean="0"/>
              <a:t>つの</a:t>
            </a:r>
            <a:r>
              <a:rPr lang="ja-JP" altLang="en-US" sz="2000" dirty="0" smtClean="0"/>
              <a:t>研究室に配属</a:t>
            </a:r>
            <a:endParaRPr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14486" y="1228110"/>
            <a:ext cx="242245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医局における臨床研修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801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長期留学対応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3140968"/>
            <a:ext cx="8640960" cy="2980928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内容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講義の聴講</a:t>
            </a:r>
            <a:r>
              <a:rPr lang="en-US" altLang="ja-JP" sz="2400" dirty="0" smtClean="0"/>
              <a:t>			</a:t>
            </a:r>
            <a:endParaRPr kumimoji="1" lang="en-US" altLang="ja-JP" sz="2400" dirty="0" smtClean="0"/>
          </a:p>
          <a:p>
            <a:pPr lvl="1"/>
            <a:r>
              <a:rPr lang="ja-JP" altLang="en-US" sz="2400" dirty="0" smtClean="0"/>
              <a:t>研究室体験</a:t>
            </a:r>
            <a:endParaRPr lang="en-US" altLang="ja-JP" sz="2400" dirty="0" smtClean="0"/>
          </a:p>
          <a:p>
            <a:pPr lvl="1"/>
            <a:r>
              <a:rPr lang="ja-JP" altLang="en-US" sz="2400" dirty="0">
                <a:solidFill>
                  <a:srgbClr val="0070C0"/>
                </a:solidFill>
              </a:rPr>
              <a:t>「留学報告会</a:t>
            </a:r>
            <a:r>
              <a:rPr lang="ja-JP" altLang="en-US" sz="2400" dirty="0" smtClean="0">
                <a:solidFill>
                  <a:srgbClr val="0070C0"/>
                </a:solidFill>
              </a:rPr>
              <a:t>」</a:t>
            </a:r>
            <a:r>
              <a:rPr lang="en-US" altLang="ja-JP" sz="2400" dirty="0" smtClean="0"/>
              <a:t>			</a:t>
            </a:r>
          </a:p>
          <a:p>
            <a:r>
              <a:rPr lang="ja-JP" altLang="en-US" sz="2400" dirty="0" smtClean="0"/>
              <a:t>課題</a:t>
            </a:r>
            <a:endParaRPr lang="en-US" altLang="ja-JP" sz="2400" dirty="0" smtClean="0"/>
          </a:p>
          <a:p>
            <a:pPr lvl="1"/>
            <a:r>
              <a:rPr lang="ja-JP" altLang="en-US" sz="2400" dirty="0"/>
              <a:t>内容</a:t>
            </a:r>
            <a:r>
              <a:rPr lang="ja-JP" altLang="en-US" sz="2400" dirty="0" smtClean="0"/>
              <a:t>の実質化</a:t>
            </a:r>
            <a:endParaRPr lang="en-US" altLang="ja-JP" sz="2400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09688"/>
              </p:ext>
            </p:extLst>
          </p:nvPr>
        </p:nvGraphicFramePr>
        <p:xfrm>
          <a:off x="661223" y="1282293"/>
          <a:ext cx="41044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698"/>
                <a:gridCol w="340975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年度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留学者数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(UTM, </a:t>
                      </a:r>
                      <a:r>
                        <a:rPr kumimoji="1" lang="ja-JP" altLang="en-US" dirty="0" smtClean="0"/>
                        <a:t>マレーシア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(UPM, </a:t>
                      </a:r>
                      <a:r>
                        <a:rPr kumimoji="1" lang="ja-JP" altLang="en-US" dirty="0" smtClean="0"/>
                        <a:t>マレーシア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 (UPM, </a:t>
                      </a:r>
                      <a:r>
                        <a:rPr kumimoji="1" lang="ja-JP" altLang="en-US" dirty="0" smtClean="0"/>
                        <a:t>マレーシアなど）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652120" y="1700808"/>
            <a:ext cx="315871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ヶ月から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ヶ月の長期留学者数は着実に増えている</a:t>
            </a:r>
            <a:endParaRPr kumimoji="1" lang="ja-JP" altLang="en-US" dirty="0"/>
          </a:p>
        </p:txBody>
      </p:sp>
      <p:pic>
        <p:nvPicPr>
          <p:cNvPr id="8" name="図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68508" y="4149080"/>
            <a:ext cx="2676525" cy="1983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" name="図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273113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695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/>
              <a:t>長期実践型インターンシップ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2592288"/>
          </a:xfrm>
        </p:spPr>
        <p:txBody>
          <a:bodyPr>
            <a:noAutofit/>
          </a:bodyPr>
          <a:lstStyle/>
          <a:p>
            <a:r>
              <a:rPr kumimoji="1" lang="ja-JP" altLang="en-US" sz="2400" dirty="0" smtClean="0"/>
              <a:t>学外インターンシップ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>
                <a:solidFill>
                  <a:srgbClr val="0070C0"/>
                </a:solidFill>
              </a:rPr>
              <a:t>担当教員がメンター（指導者）として参加し、活動状況を評価して本科目認定</a:t>
            </a:r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lvl="1"/>
            <a:r>
              <a:rPr lang="en-US" altLang="ja-JP" sz="2000" dirty="0"/>
              <a:t> </a:t>
            </a:r>
            <a:r>
              <a:rPr lang="en-US" altLang="ja-JP" sz="2000" dirty="0" smtClean="0"/>
              <a:t>2012</a:t>
            </a:r>
            <a:r>
              <a:rPr lang="ja-JP" altLang="en-US" sz="2000" dirty="0" smtClean="0"/>
              <a:t>年度：「</a:t>
            </a:r>
            <a:r>
              <a:rPr lang="en-US" altLang="ja-JP" sz="2000" dirty="0" smtClean="0"/>
              <a:t>LSI</a:t>
            </a:r>
            <a:r>
              <a:rPr lang="ja-JP" altLang="en-US" sz="2000" dirty="0" smtClean="0"/>
              <a:t>デザインコンテスト」（</a:t>
            </a:r>
            <a:r>
              <a:rPr lang="en-US" altLang="ja-JP" sz="2000" dirty="0" smtClean="0"/>
              <a:t>1</a:t>
            </a:r>
            <a:r>
              <a:rPr lang="ja-JP" altLang="en-US" sz="2000" dirty="0" smtClean="0"/>
              <a:t>グループ</a:t>
            </a:r>
            <a:r>
              <a:rPr lang="en-US" altLang="ja-JP" sz="2000" dirty="0" smtClean="0"/>
              <a:t>6</a:t>
            </a:r>
            <a:r>
              <a:rPr lang="ja-JP" altLang="en-US" sz="2000" dirty="0" smtClean="0"/>
              <a:t>名参加）</a:t>
            </a:r>
            <a:endParaRPr lang="en-US" altLang="ja-JP" sz="2000" dirty="0" smtClean="0"/>
          </a:p>
          <a:p>
            <a:pPr lvl="1"/>
            <a:r>
              <a:rPr lang="en-US" altLang="ja-JP" sz="2000" dirty="0" smtClean="0"/>
              <a:t> 2013</a:t>
            </a:r>
            <a:r>
              <a:rPr lang="ja-JP" altLang="en-US" sz="2000" dirty="0" smtClean="0"/>
              <a:t>年度：「</a:t>
            </a:r>
            <a:r>
              <a:rPr lang="en-US" altLang="ja-JP" sz="2000" dirty="0" smtClean="0"/>
              <a:t>Breakthrough </a:t>
            </a:r>
            <a:r>
              <a:rPr lang="ja-JP" altLang="en-US" sz="2000" dirty="0" smtClean="0"/>
              <a:t>プロジェクト」（</a:t>
            </a:r>
            <a:r>
              <a:rPr lang="en-US" altLang="ja-JP" sz="2000" dirty="0" smtClean="0"/>
              <a:t>3</a:t>
            </a:r>
            <a:r>
              <a:rPr lang="ja-JP" altLang="en-US" sz="2000" dirty="0" smtClean="0"/>
              <a:t>グループ</a:t>
            </a:r>
            <a:r>
              <a:rPr lang="en-US" altLang="ja-JP" sz="2000" dirty="0" smtClean="0"/>
              <a:t>17</a:t>
            </a:r>
            <a:r>
              <a:rPr lang="ja-JP" altLang="en-US" sz="2000" dirty="0" smtClean="0"/>
              <a:t>名参加）</a:t>
            </a:r>
            <a:endParaRPr lang="en-US" altLang="ja-JP" sz="2000" dirty="0" smtClean="0"/>
          </a:p>
          <a:p>
            <a:pPr marL="457200" lvl="1" indent="0">
              <a:buNone/>
            </a:pPr>
            <a:r>
              <a:rPr lang="ja-JP" altLang="en-US" sz="2000" dirty="0" smtClean="0"/>
              <a:t>　　　　　　　　　</a:t>
            </a:r>
            <a:r>
              <a:rPr lang="en-US" altLang="ja-JP" sz="2000" dirty="0" smtClean="0"/>
              <a:t>http</a:t>
            </a:r>
            <a:r>
              <a:rPr lang="en-US" altLang="ja-JP" sz="2000" dirty="0"/>
              <a:t>://breakthrough-asia.com/</a:t>
            </a:r>
          </a:p>
          <a:p>
            <a:pPr lvl="1"/>
            <a:r>
              <a:rPr lang="en-US" altLang="ja-JP" sz="2000" dirty="0" smtClean="0"/>
              <a:t>2014</a:t>
            </a:r>
            <a:r>
              <a:rPr lang="ja-JP" altLang="en-US" sz="2000" dirty="0" smtClean="0"/>
              <a:t>年度：「ゼンリンプリンテックス　プロジェクト」</a:t>
            </a:r>
            <a:r>
              <a:rPr lang="en-US" altLang="ja-JP" sz="2000" dirty="0" smtClean="0"/>
              <a:t>(5</a:t>
            </a:r>
            <a:r>
              <a:rPr lang="ja-JP" altLang="en-US" sz="2000" dirty="0" smtClean="0"/>
              <a:t>グループ</a:t>
            </a:r>
            <a:r>
              <a:rPr lang="en-US" altLang="ja-JP" sz="2000" dirty="0" smtClean="0"/>
              <a:t>9</a:t>
            </a:r>
            <a:r>
              <a:rPr lang="ja-JP" altLang="en-US" sz="2000" dirty="0" smtClean="0"/>
              <a:t>名参加）</a:t>
            </a:r>
            <a:endParaRPr lang="en-US" altLang="ja-JP" sz="2000" dirty="0" smtClean="0"/>
          </a:p>
          <a:p>
            <a:pPr marL="457200" lvl="1" indent="0">
              <a:buNone/>
            </a:pPr>
            <a:r>
              <a:rPr lang="ja-JP" altLang="en-US" sz="2000" dirty="0" smtClean="0"/>
              <a:t>　　</a:t>
            </a:r>
            <a:endParaRPr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4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方針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　何が問題か自分で調べる</a:t>
            </a:r>
            <a:endParaRPr lang="en-US" altLang="ja-JP" dirty="0"/>
          </a:p>
          <a:p>
            <a:r>
              <a:rPr lang="ja-JP" altLang="en-US" dirty="0"/>
              <a:t>　どのように解決するか自分で考えて実行</a:t>
            </a:r>
            <a:endParaRPr lang="en-US" altLang="ja-JP" dirty="0"/>
          </a:p>
          <a:p>
            <a:r>
              <a:rPr lang="ja-JP" altLang="en-US" dirty="0"/>
              <a:t>　振り返りをして</a:t>
            </a:r>
            <a:endParaRPr lang="en-US" altLang="ja-JP" dirty="0"/>
          </a:p>
          <a:p>
            <a:r>
              <a:rPr lang="ja-JP" altLang="en-US" dirty="0"/>
              <a:t>　次の改善策を考える</a:t>
            </a:r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4437112"/>
            <a:ext cx="626469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 smtClean="0"/>
              <a:t>今年度：　</a:t>
            </a:r>
            <a:endParaRPr lang="en-US" altLang="ja-JP" sz="2800" dirty="0" smtClean="0"/>
          </a:p>
          <a:p>
            <a:r>
              <a:rPr lang="ja-JP" altLang="en-US" sz="2800" dirty="0" smtClean="0"/>
              <a:t>ゼンリンプリンテックス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　　電子情報工学科　</a:t>
            </a:r>
            <a:r>
              <a:rPr kumimoji="1" lang="en-US" altLang="ja-JP" sz="2800" dirty="0" smtClean="0"/>
              <a:t>3</a:t>
            </a:r>
            <a:r>
              <a:rPr kumimoji="1" lang="ja-JP" altLang="en-US" sz="2800" dirty="0" smtClean="0"/>
              <a:t>年生　</a:t>
            </a:r>
            <a:r>
              <a:rPr kumimoji="1" lang="en-US" altLang="ja-JP" sz="2800" dirty="0" smtClean="0"/>
              <a:t>9</a:t>
            </a:r>
            <a:r>
              <a:rPr kumimoji="1" lang="ja-JP" altLang="en-US" sz="2800" dirty="0" smtClean="0"/>
              <a:t>名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　</a:t>
            </a:r>
            <a:r>
              <a:rPr lang="en-US" altLang="ja-JP" sz="2800" dirty="0" smtClean="0"/>
              <a:t>TA2</a:t>
            </a:r>
            <a:r>
              <a:rPr lang="ja-JP" altLang="en-US" sz="2800" dirty="0" smtClean="0"/>
              <a:t>名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4178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アントレプレナー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講師：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正田英樹客員教授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藤村幸弘（北九州市立大学　特任教授）</a:t>
            </a:r>
            <a:endParaRPr kumimoji="1" lang="en-US" altLang="ja-JP" dirty="0" smtClean="0"/>
          </a:p>
          <a:p>
            <a:pPr lvl="2"/>
            <a:r>
              <a:rPr lang="ja-JP" altLang="en-US" dirty="0" smtClean="0">
                <a:solidFill>
                  <a:schemeClr val="accent2"/>
                </a:solidFill>
              </a:rPr>
              <a:t>マインドマップ、ビジネスモデル</a:t>
            </a:r>
            <a:r>
              <a:rPr lang="en-US" altLang="ja-JP" dirty="0" smtClean="0">
                <a:solidFill>
                  <a:schemeClr val="accent2"/>
                </a:solidFill>
              </a:rPr>
              <a:t>U</a:t>
            </a:r>
            <a:r>
              <a:rPr lang="ja-JP" altLang="en-US" dirty="0" err="1" smtClean="0">
                <a:solidFill>
                  <a:schemeClr val="accent2"/>
                </a:solidFill>
              </a:rPr>
              <a:t>、</a:t>
            </a:r>
            <a:r>
              <a:rPr lang="en-US" altLang="ja-JP" dirty="0" smtClean="0">
                <a:solidFill>
                  <a:schemeClr val="accent2"/>
                </a:solidFill>
              </a:rPr>
              <a:t>TODO</a:t>
            </a:r>
            <a:r>
              <a:rPr lang="ja-JP" altLang="en-US" dirty="0" err="1" smtClean="0">
                <a:solidFill>
                  <a:schemeClr val="accent2"/>
                </a:solidFill>
              </a:rPr>
              <a:t>、</a:t>
            </a:r>
            <a:r>
              <a:rPr lang="ja-JP" altLang="en-US" dirty="0" smtClean="0">
                <a:solidFill>
                  <a:schemeClr val="accent2"/>
                </a:solidFill>
              </a:rPr>
              <a:t>工程表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pPr lvl="1"/>
            <a:r>
              <a:rPr lang="ja-JP" altLang="en-US" dirty="0" smtClean="0"/>
              <a:t>有田哲二（日本政策金融公庫）</a:t>
            </a:r>
            <a:endParaRPr lang="en-US" altLang="ja-JP" dirty="0" smtClean="0"/>
          </a:p>
          <a:p>
            <a:pPr lvl="2"/>
            <a:r>
              <a:rPr kumimoji="1" lang="ja-JP" altLang="en-US" dirty="0">
                <a:solidFill>
                  <a:schemeClr val="accent2"/>
                </a:solidFill>
              </a:rPr>
              <a:t>貸借</a:t>
            </a:r>
            <a:r>
              <a:rPr kumimoji="1" lang="ja-JP" altLang="en-US" dirty="0" smtClean="0">
                <a:solidFill>
                  <a:schemeClr val="accent2"/>
                </a:solidFill>
              </a:rPr>
              <a:t>対照表、損益計算書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pPr lvl="1"/>
            <a:r>
              <a:rPr lang="ja-JP" altLang="en-US" dirty="0" smtClean="0"/>
              <a:t>阿部敬次（税理士）、佐々木英（司法書士）、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栗林</a:t>
            </a:r>
            <a:r>
              <a:rPr lang="ja-JP" altLang="en-US" dirty="0" smtClean="0"/>
              <a:t>隆（社労士）</a:t>
            </a:r>
            <a:endParaRPr lang="en-US" altLang="ja-JP" dirty="0" smtClean="0"/>
          </a:p>
          <a:p>
            <a:pPr lvl="2"/>
            <a:r>
              <a:rPr kumimoji="1" lang="ja-JP" altLang="en-US" dirty="0" smtClean="0">
                <a:solidFill>
                  <a:schemeClr val="accent2"/>
                </a:solidFill>
              </a:rPr>
              <a:t>起業方法、税金、</a:t>
            </a:r>
            <a:r>
              <a:rPr lang="ja-JP" altLang="en-US" dirty="0" smtClean="0">
                <a:solidFill>
                  <a:schemeClr val="accent2"/>
                </a:solidFill>
              </a:rPr>
              <a:t>定款、労働法など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08720"/>
            <a:ext cx="1630860" cy="151162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アントレ</a:t>
            </a:r>
            <a:r>
              <a:rPr lang="ja-JP" altLang="en-US" dirty="0" smtClean="0"/>
              <a:t>で習った技術の一例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2890664" cy="6046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マインドマップ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コンテンツ プレースホルダー 6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15178" r="2419" b="25894"/>
          <a:stretch/>
        </p:blipFill>
        <p:spPr>
          <a:xfrm rot="16200000">
            <a:off x="895093" y="1921331"/>
            <a:ext cx="2087245" cy="33743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284" y="2636912"/>
            <a:ext cx="4057650" cy="24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125777" y="1752601"/>
            <a:ext cx="289066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ビジネスモデル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77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起業</a:t>
            </a:r>
            <a:r>
              <a:rPr lang="ja-JP" altLang="en-US" dirty="0" smtClean="0"/>
              <a:t>のシミュレーション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一般社団法人　</a:t>
            </a:r>
            <a:r>
              <a:rPr kumimoji="1" lang="ja-JP" altLang="en-US" dirty="0" smtClean="0"/>
              <a:t>「</a:t>
            </a:r>
            <a:r>
              <a:rPr lang="ja-JP" altLang="en-US" dirty="0"/>
              <a:t>飯塚</a:t>
            </a:r>
            <a:r>
              <a:rPr kumimoji="1" lang="ja-JP" altLang="en-US" dirty="0" smtClean="0"/>
              <a:t>未来</a:t>
            </a:r>
            <a:r>
              <a:rPr kumimoji="1" lang="ja-JP" altLang="en-US" dirty="0" smtClean="0"/>
              <a:t>開発」 </a:t>
            </a:r>
            <a:r>
              <a:rPr kumimoji="1" lang="en-US" altLang="ja-JP" dirty="0" smtClean="0"/>
              <a:t>IFD</a:t>
            </a:r>
          </a:p>
          <a:p>
            <a:pPr lvl="1"/>
            <a:r>
              <a:rPr lang="ja-JP" altLang="en-US" dirty="0"/>
              <a:t>設立</a:t>
            </a:r>
            <a:r>
              <a:rPr lang="ja-JP" altLang="en-US" dirty="0" smtClean="0"/>
              <a:t>趣意書、定款、事業計画書の作成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71963"/>
            <a:ext cx="2705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" y="2708920"/>
            <a:ext cx="4059598" cy="567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98" y="2992438"/>
            <a:ext cx="445135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10" y="3717032"/>
            <a:ext cx="5022105" cy="345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7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480</Words>
  <Application>Microsoft Office PowerPoint</Application>
  <PresentationFormat>画面に合わせる (4:3)</PresentationFormat>
  <Paragraphs>170</Paragraphs>
  <Slides>14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長期実践型インターンシップの取り組み</vt:lpstr>
      <vt:lpstr>電子情報工学科の実験実習科目体系</vt:lpstr>
      <vt:lpstr>3年後期「電子情報セミナー ＩＩ」の主旨</vt:lpstr>
      <vt:lpstr>長期留学対応</vt:lpstr>
      <vt:lpstr>長期実践型インターンシップ</vt:lpstr>
      <vt:lpstr>方針</vt:lpstr>
      <vt:lpstr>アントレプレナー</vt:lpstr>
      <vt:lpstr>アントレで習った技術の一例</vt:lpstr>
      <vt:lpstr>起業のシミュレーション</vt:lpstr>
      <vt:lpstr>ARマンガ</vt:lpstr>
      <vt:lpstr>温度で変わるコースター</vt:lpstr>
      <vt:lpstr>新入生用の飯塚マップ</vt:lpstr>
      <vt:lpstr>学生の気づき</vt:lpstr>
      <vt:lpstr>まとめと検討事項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実験実習科目 「電子情報セミナーＩＩ」の取り組み</dc:title>
  <dc:creator>kawahara</dc:creator>
  <cp:lastModifiedBy>otabe</cp:lastModifiedBy>
  <cp:revision>92</cp:revision>
  <dcterms:created xsi:type="dcterms:W3CDTF">2014-02-13T08:22:45Z</dcterms:created>
  <dcterms:modified xsi:type="dcterms:W3CDTF">2015-03-24T00:55:45Z</dcterms:modified>
</cp:coreProperties>
</file>